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302" r:id="rId5"/>
    <p:sldId id="260" r:id="rId6"/>
    <p:sldId id="292" r:id="rId7"/>
    <p:sldId id="304" r:id="rId8"/>
    <p:sldId id="301" r:id="rId9"/>
    <p:sldId id="272" r:id="rId10"/>
    <p:sldId id="275" r:id="rId11"/>
    <p:sldId id="321" r:id="rId12"/>
    <p:sldId id="316" r:id="rId13"/>
    <p:sldId id="309" r:id="rId14"/>
    <p:sldId id="311" r:id="rId15"/>
    <p:sldId id="312" r:id="rId16"/>
    <p:sldId id="305" r:id="rId17"/>
    <p:sldId id="310" r:id="rId18"/>
    <p:sldId id="313" r:id="rId19"/>
    <p:sldId id="276" r:id="rId20"/>
    <p:sldId id="303" r:id="rId21"/>
    <p:sldId id="306" r:id="rId22"/>
    <p:sldId id="322" r:id="rId23"/>
    <p:sldId id="315" r:id="rId24"/>
    <p:sldId id="320" r:id="rId25"/>
    <p:sldId id="290" r:id="rId26"/>
    <p:sldId id="318" r:id="rId27"/>
    <p:sldId id="319" r:id="rId2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0F6B1-AD4F-200D-BC74-6A9A509EF9AD}" v="88" dt="2022-04-06T13:49:07.769"/>
    <p1510:client id="{7F3143D8-76F7-4CEA-A7BB-7B7B8F5B5EF0}" vWet="2" dt="2022-04-06T13:45:16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 Drenth - Winters" userId="f6fdb602-da87-4cb5-83ed-1658aa8790a2" providerId="ADAL" clId="{7F3143D8-76F7-4CEA-A7BB-7B7B8F5B5EF0}"/>
    <pc:docChg chg="custSel delSld modSld">
      <pc:chgData name="Inge Drenth - Winters" userId="f6fdb602-da87-4cb5-83ed-1658aa8790a2" providerId="ADAL" clId="{7F3143D8-76F7-4CEA-A7BB-7B7B8F5B5EF0}" dt="2022-04-06T13:43:14.141" v="202" actId="2696"/>
      <pc:docMkLst>
        <pc:docMk/>
      </pc:docMkLst>
      <pc:sldChg chg="del">
        <pc:chgData name="Inge Drenth - Winters" userId="f6fdb602-da87-4cb5-83ed-1658aa8790a2" providerId="ADAL" clId="{7F3143D8-76F7-4CEA-A7BB-7B7B8F5B5EF0}" dt="2022-04-06T13:39:56.278" v="0" actId="2696"/>
        <pc:sldMkLst>
          <pc:docMk/>
          <pc:sldMk cId="1249073326" sldId="257"/>
        </pc:sldMkLst>
      </pc:sldChg>
      <pc:sldChg chg="modSp mod">
        <pc:chgData name="Inge Drenth - Winters" userId="f6fdb602-da87-4cb5-83ed-1658aa8790a2" providerId="ADAL" clId="{7F3143D8-76F7-4CEA-A7BB-7B7B8F5B5EF0}" dt="2022-04-06T13:40:30.880" v="57" actId="20577"/>
        <pc:sldMkLst>
          <pc:docMk/>
          <pc:sldMk cId="3065201954" sldId="292"/>
        </pc:sldMkLst>
        <pc:spChg chg="mod">
          <ac:chgData name="Inge Drenth - Winters" userId="f6fdb602-da87-4cb5-83ed-1658aa8790a2" providerId="ADAL" clId="{7F3143D8-76F7-4CEA-A7BB-7B7B8F5B5EF0}" dt="2022-04-06T13:40:30.880" v="57" actId="20577"/>
          <ac:spMkLst>
            <pc:docMk/>
            <pc:sldMk cId="3065201954" sldId="292"/>
            <ac:spMk id="3" creationId="{00000000-0000-0000-0000-000000000000}"/>
          </ac:spMkLst>
        </pc:spChg>
      </pc:sldChg>
      <pc:sldChg chg="modSp mod">
        <pc:chgData name="Inge Drenth - Winters" userId="f6fdb602-da87-4cb5-83ed-1658aa8790a2" providerId="ADAL" clId="{7F3143D8-76F7-4CEA-A7BB-7B7B8F5B5EF0}" dt="2022-04-06T13:42:53.997" v="200" actId="20577"/>
        <pc:sldMkLst>
          <pc:docMk/>
          <pc:sldMk cId="957949308" sldId="305"/>
        </pc:sldMkLst>
        <pc:spChg chg="mod">
          <ac:chgData name="Inge Drenth - Winters" userId="f6fdb602-da87-4cb5-83ed-1658aa8790a2" providerId="ADAL" clId="{7F3143D8-76F7-4CEA-A7BB-7B7B8F5B5EF0}" dt="2022-04-06T13:42:53.997" v="200" actId="20577"/>
          <ac:spMkLst>
            <pc:docMk/>
            <pc:sldMk cId="957949308" sldId="305"/>
            <ac:spMk id="3" creationId="{00000000-0000-0000-0000-000000000000}"/>
          </ac:spMkLst>
        </pc:spChg>
      </pc:sldChg>
      <pc:sldChg chg="del">
        <pc:chgData name="Inge Drenth - Winters" userId="f6fdb602-da87-4cb5-83ed-1658aa8790a2" providerId="ADAL" clId="{7F3143D8-76F7-4CEA-A7BB-7B7B8F5B5EF0}" dt="2022-04-06T13:43:06.646" v="201" actId="2696"/>
        <pc:sldMkLst>
          <pc:docMk/>
          <pc:sldMk cId="1651915396" sldId="307"/>
        </pc:sldMkLst>
      </pc:sldChg>
      <pc:sldChg chg="modSp mod">
        <pc:chgData name="Inge Drenth - Winters" userId="f6fdb602-da87-4cb5-83ed-1658aa8790a2" providerId="ADAL" clId="{7F3143D8-76F7-4CEA-A7BB-7B7B8F5B5EF0}" dt="2022-04-06T13:41:33.841" v="88" actId="20577"/>
        <pc:sldMkLst>
          <pc:docMk/>
          <pc:sldMk cId="1414757285" sldId="309"/>
        </pc:sldMkLst>
        <pc:spChg chg="mod">
          <ac:chgData name="Inge Drenth - Winters" userId="f6fdb602-da87-4cb5-83ed-1658aa8790a2" providerId="ADAL" clId="{7F3143D8-76F7-4CEA-A7BB-7B7B8F5B5EF0}" dt="2022-04-06T13:41:33.841" v="88" actId="20577"/>
          <ac:spMkLst>
            <pc:docMk/>
            <pc:sldMk cId="1414757285" sldId="309"/>
            <ac:spMk id="2" creationId="{00000000-0000-0000-0000-000000000000}"/>
          </ac:spMkLst>
        </pc:spChg>
      </pc:sldChg>
      <pc:sldChg chg="modSp mod">
        <pc:chgData name="Inge Drenth - Winters" userId="f6fdb602-da87-4cb5-83ed-1658aa8790a2" providerId="ADAL" clId="{7F3143D8-76F7-4CEA-A7BB-7B7B8F5B5EF0}" dt="2022-04-06T13:42:21.130" v="139" actId="20577"/>
        <pc:sldMkLst>
          <pc:docMk/>
          <pc:sldMk cId="3902222014" sldId="316"/>
        </pc:sldMkLst>
        <pc:spChg chg="mod">
          <ac:chgData name="Inge Drenth - Winters" userId="f6fdb602-da87-4cb5-83ed-1658aa8790a2" providerId="ADAL" clId="{7F3143D8-76F7-4CEA-A7BB-7B7B8F5B5EF0}" dt="2022-04-06T13:42:21.130" v="139" actId="20577"/>
          <ac:spMkLst>
            <pc:docMk/>
            <pc:sldMk cId="3902222014" sldId="316"/>
            <ac:spMk id="3" creationId="{00000000-0000-0000-0000-000000000000}"/>
          </ac:spMkLst>
        </pc:spChg>
      </pc:sldChg>
      <pc:sldChg chg="del">
        <pc:chgData name="Inge Drenth - Winters" userId="f6fdb602-da87-4cb5-83ed-1658aa8790a2" providerId="ADAL" clId="{7F3143D8-76F7-4CEA-A7BB-7B7B8F5B5EF0}" dt="2022-04-06T13:43:14.141" v="202" actId="2696"/>
        <pc:sldMkLst>
          <pc:docMk/>
          <pc:sldMk cId="2233447275" sldId="317"/>
        </pc:sldMkLst>
      </pc:sldChg>
    </pc:docChg>
  </pc:docChgLst>
  <pc:docChgLst>
    <pc:chgData name="Inge Drenth - Winters" userId="S::i.winters@noorderpoort.nl::f6fdb602-da87-4cb5-83ed-1658aa8790a2" providerId="AD" clId="Web-{2930F6B1-AD4F-200D-BC74-6A9A509EF9AD}"/>
    <pc:docChg chg="delSld modSld">
      <pc:chgData name="Inge Drenth - Winters" userId="S::i.winters@noorderpoort.nl::f6fdb602-da87-4cb5-83ed-1658aa8790a2" providerId="AD" clId="Web-{2930F6B1-AD4F-200D-BC74-6A9A509EF9AD}" dt="2022-04-06T13:49:07.769" v="84" actId="20577"/>
      <pc:docMkLst>
        <pc:docMk/>
      </pc:docMkLst>
      <pc:sldChg chg="modSp">
        <pc:chgData name="Inge Drenth - Winters" userId="S::i.winters@noorderpoort.nl::f6fdb602-da87-4cb5-83ed-1658aa8790a2" providerId="AD" clId="Web-{2930F6B1-AD4F-200D-BC74-6A9A509EF9AD}" dt="2022-04-06T13:45:38.499" v="17" actId="20577"/>
        <pc:sldMkLst>
          <pc:docMk/>
          <pc:sldMk cId="921986508" sldId="260"/>
        </pc:sldMkLst>
        <pc:spChg chg="mod">
          <ac:chgData name="Inge Drenth - Winters" userId="S::i.winters@noorderpoort.nl::f6fdb602-da87-4cb5-83ed-1658aa8790a2" providerId="AD" clId="Web-{2930F6B1-AD4F-200D-BC74-6A9A509EF9AD}" dt="2022-04-06T13:45:26.952" v="4" actId="20577"/>
          <ac:spMkLst>
            <pc:docMk/>
            <pc:sldMk cId="921986508" sldId="260"/>
            <ac:spMk id="2" creationId="{00000000-0000-0000-0000-000000000000}"/>
          </ac:spMkLst>
        </pc:spChg>
        <pc:spChg chg="mod">
          <ac:chgData name="Inge Drenth - Winters" userId="S::i.winters@noorderpoort.nl::f6fdb602-da87-4cb5-83ed-1658aa8790a2" providerId="AD" clId="Web-{2930F6B1-AD4F-200D-BC74-6A9A509EF9AD}" dt="2022-04-06T13:45:38.499" v="17" actId="20577"/>
          <ac:spMkLst>
            <pc:docMk/>
            <pc:sldMk cId="921986508" sldId="260"/>
            <ac:spMk id="3" creationId="{00000000-0000-0000-0000-000000000000}"/>
          </ac:spMkLst>
        </pc:spChg>
      </pc:sldChg>
      <pc:sldChg chg="del">
        <pc:chgData name="Inge Drenth - Winters" userId="S::i.winters@noorderpoort.nl::f6fdb602-da87-4cb5-83ed-1658aa8790a2" providerId="AD" clId="Web-{2930F6B1-AD4F-200D-BC74-6A9A509EF9AD}" dt="2022-04-06T13:48:31.252" v="66"/>
        <pc:sldMkLst>
          <pc:docMk/>
          <pc:sldMk cId="3085004318" sldId="281"/>
        </pc:sldMkLst>
      </pc:sldChg>
      <pc:sldChg chg="modSp">
        <pc:chgData name="Inge Drenth - Winters" userId="S::i.winters@noorderpoort.nl::f6fdb602-da87-4cb5-83ed-1658aa8790a2" providerId="AD" clId="Web-{2930F6B1-AD4F-200D-BC74-6A9A509EF9AD}" dt="2022-04-06T13:46:01.452" v="31" actId="20577"/>
        <pc:sldMkLst>
          <pc:docMk/>
          <pc:sldMk cId="1643178952" sldId="303"/>
        </pc:sldMkLst>
        <pc:spChg chg="mod">
          <ac:chgData name="Inge Drenth - Winters" userId="S::i.winters@noorderpoort.nl::f6fdb602-da87-4cb5-83ed-1658aa8790a2" providerId="AD" clId="Web-{2930F6B1-AD4F-200D-BC74-6A9A509EF9AD}" dt="2022-04-06T13:46:01.452" v="31" actId="20577"/>
          <ac:spMkLst>
            <pc:docMk/>
            <pc:sldMk cId="1643178952" sldId="303"/>
            <ac:spMk id="2" creationId="{00000000-0000-0000-0000-000000000000}"/>
          </ac:spMkLst>
        </pc:spChg>
      </pc:sldChg>
      <pc:sldChg chg="del">
        <pc:chgData name="Inge Drenth - Winters" userId="S::i.winters@noorderpoort.nl::f6fdb602-da87-4cb5-83ed-1658aa8790a2" providerId="AD" clId="Web-{2930F6B1-AD4F-200D-BC74-6A9A509EF9AD}" dt="2022-04-06T13:46:13.781" v="32"/>
        <pc:sldMkLst>
          <pc:docMk/>
          <pc:sldMk cId="2403104812" sldId="308"/>
        </pc:sldMkLst>
      </pc:sldChg>
      <pc:sldChg chg="modSp">
        <pc:chgData name="Inge Drenth - Winters" userId="S::i.winters@noorderpoort.nl::f6fdb602-da87-4cb5-83ed-1658aa8790a2" providerId="AD" clId="Web-{2930F6B1-AD4F-200D-BC74-6A9A509EF9AD}" dt="2022-04-06T13:49:07.769" v="84" actId="20577"/>
        <pc:sldMkLst>
          <pc:docMk/>
          <pc:sldMk cId="2630124311" sldId="318"/>
        </pc:sldMkLst>
        <pc:spChg chg="mod">
          <ac:chgData name="Inge Drenth - Winters" userId="S::i.winters@noorderpoort.nl::f6fdb602-da87-4cb5-83ed-1658aa8790a2" providerId="AD" clId="Web-{2930F6B1-AD4F-200D-BC74-6A9A509EF9AD}" dt="2022-04-06T13:49:07.769" v="84" actId="20577"/>
          <ac:spMkLst>
            <pc:docMk/>
            <pc:sldMk cId="2630124311" sldId="318"/>
            <ac:spMk id="3" creationId="{00000000-0000-0000-0000-000000000000}"/>
          </ac:spMkLst>
        </pc:spChg>
      </pc:sldChg>
      <pc:sldChg chg="modSp">
        <pc:chgData name="Inge Drenth - Winters" userId="S::i.winters@noorderpoort.nl::f6fdb602-da87-4cb5-83ed-1658aa8790a2" providerId="AD" clId="Web-{2930F6B1-AD4F-200D-BC74-6A9A509EF9AD}" dt="2022-04-06T13:48:23.674" v="65" actId="20577"/>
        <pc:sldMkLst>
          <pc:docMk/>
          <pc:sldMk cId="2246037098" sldId="319"/>
        </pc:sldMkLst>
        <pc:spChg chg="mod">
          <ac:chgData name="Inge Drenth - Winters" userId="S::i.winters@noorderpoort.nl::f6fdb602-da87-4cb5-83ed-1658aa8790a2" providerId="AD" clId="Web-{2930F6B1-AD4F-200D-BC74-6A9A509EF9AD}" dt="2022-04-06T13:48:23.674" v="65" actId="20577"/>
          <ac:spMkLst>
            <pc:docMk/>
            <pc:sldMk cId="2246037098" sldId="319"/>
            <ac:spMk id="3" creationId="{00000000-0000-0000-0000-000000000000}"/>
          </ac:spMkLst>
        </pc:spChg>
      </pc:sldChg>
      <pc:sldChg chg="modSp">
        <pc:chgData name="Inge Drenth - Winters" userId="S::i.winters@noorderpoort.nl::f6fdb602-da87-4cb5-83ed-1658aa8790a2" providerId="AD" clId="Web-{2930F6B1-AD4F-200D-BC74-6A9A509EF9AD}" dt="2022-04-06T13:47:30.079" v="52" actId="20577"/>
        <pc:sldMkLst>
          <pc:docMk/>
          <pc:sldMk cId="803172748" sldId="322"/>
        </pc:sldMkLst>
        <pc:spChg chg="mod">
          <ac:chgData name="Inge Drenth - Winters" userId="S::i.winters@noorderpoort.nl::f6fdb602-da87-4cb5-83ed-1658aa8790a2" providerId="AD" clId="Web-{2930F6B1-AD4F-200D-BC74-6A9A509EF9AD}" dt="2022-04-06T13:47:19.845" v="50" actId="20577"/>
          <ac:spMkLst>
            <pc:docMk/>
            <pc:sldMk cId="803172748" sldId="322"/>
            <ac:spMk id="2" creationId="{00000000-0000-0000-0000-000000000000}"/>
          </ac:spMkLst>
        </pc:spChg>
        <pc:spChg chg="mod">
          <ac:chgData name="Inge Drenth - Winters" userId="S::i.winters@noorderpoort.nl::f6fdb602-da87-4cb5-83ed-1658aa8790a2" providerId="AD" clId="Web-{2930F6B1-AD4F-200D-BC74-6A9A509EF9AD}" dt="2022-04-06T13:47:30.079" v="52" actId="20577"/>
          <ac:spMkLst>
            <pc:docMk/>
            <pc:sldMk cId="803172748" sldId="32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4AA1F-3D2B-4D16-B735-FD57A8D95724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6DDB4-007D-48C6-B359-385F75EA5F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5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Hormoonstelsel</a:t>
            </a:r>
          </a:p>
          <a:p>
            <a:r>
              <a:rPr lang="nl-NL"/>
              <a:t>Hypofyse – hypothalamus samenwerking – hypothalamus stuurt de hypofyse</a:t>
            </a:r>
            <a:r>
              <a:rPr lang="nl-NL" baseline="0"/>
              <a:t> aan via de zenuwbaan of hormonaal.</a:t>
            </a:r>
          </a:p>
          <a:p>
            <a:r>
              <a:rPr lang="nl-NL" baseline="0"/>
              <a:t>Hypofyse is de grootste regelaar van het hormoonstelsel.</a:t>
            </a:r>
          </a:p>
          <a:p>
            <a:r>
              <a:rPr lang="nl-NL" baseline="0"/>
              <a:t>Schildklier – bijschildklier en thymus; schildklier is de grootste endocriene klier</a:t>
            </a:r>
          </a:p>
          <a:p>
            <a:r>
              <a:rPr lang="nl-NL" baseline="0"/>
              <a:t>Pancreas – eilandjes van </a:t>
            </a:r>
            <a:r>
              <a:rPr lang="nl-NL" baseline="0" err="1"/>
              <a:t>Langerhans</a:t>
            </a:r>
            <a:r>
              <a:rPr lang="nl-NL" baseline="0"/>
              <a:t> – productie insuline en glucagon</a:t>
            </a:r>
          </a:p>
          <a:p>
            <a:r>
              <a:rPr lang="nl-NL" baseline="0"/>
              <a:t>Nieren – productie van hormonen EPO en renine</a:t>
            </a:r>
          </a:p>
          <a:p>
            <a:r>
              <a:rPr lang="nl-NL" baseline="0"/>
              <a:t>Bijnieren – adrenaline, noradrenaline, cortisol en </a:t>
            </a:r>
            <a:r>
              <a:rPr lang="nl-NL" baseline="0" err="1"/>
              <a:t>aldosteron</a:t>
            </a:r>
            <a:endParaRPr lang="nl-NL" baseline="0"/>
          </a:p>
          <a:p>
            <a:r>
              <a:rPr lang="nl-NL" baseline="0"/>
              <a:t>Testes en ovaria – </a:t>
            </a:r>
            <a:r>
              <a:rPr lang="nl-NL" baseline="0" err="1"/>
              <a:t>vrouwlijke</a:t>
            </a:r>
            <a:r>
              <a:rPr lang="nl-NL" baseline="0"/>
              <a:t> en manlijke hormonen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900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549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287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782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78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Ademhaling – adrenaline stimuleert de ademhaling, en effect thyroxine </a:t>
            </a:r>
            <a:endParaRPr lang="nl-NL" baseline="0"/>
          </a:p>
          <a:p>
            <a:r>
              <a:rPr lang="nl-NL" baseline="0"/>
              <a:t>Circulatie en bloed – hormonen via de bloedbaan- effect hormonen op de hartwerking</a:t>
            </a:r>
          </a:p>
          <a:p>
            <a:r>
              <a:rPr lang="nl-NL" baseline="0"/>
              <a:t>Vocht en </a:t>
            </a:r>
            <a:r>
              <a:rPr lang="nl-NL" baseline="0" err="1"/>
              <a:t>electrolyten</a:t>
            </a:r>
            <a:r>
              <a:rPr lang="nl-NL" baseline="0"/>
              <a:t>- functie nieren en bijnieren is produceren hormonen</a:t>
            </a:r>
          </a:p>
          <a:p>
            <a:r>
              <a:rPr lang="nl-NL" baseline="0"/>
              <a:t>Neurologisch – neuro endocrien</a:t>
            </a:r>
          </a:p>
          <a:p>
            <a:r>
              <a:rPr lang="nl-NL" baseline="0"/>
              <a:t>Thermo – functie schildklierhormonen en adrenaline</a:t>
            </a:r>
          </a:p>
          <a:p>
            <a:r>
              <a:rPr lang="nl-NL" baseline="0"/>
              <a:t>Afweer- cortisol onderdrukt ontstekingsreacties</a:t>
            </a:r>
          </a:p>
          <a:p>
            <a:r>
              <a:rPr lang="nl-NL" baseline="0"/>
              <a:t>Digestief – hormonen reguleren functies spijsvertering</a:t>
            </a:r>
          </a:p>
          <a:p>
            <a:endParaRPr lang="nl-NL" baseline="0"/>
          </a:p>
          <a:p>
            <a:r>
              <a:rPr lang="nl-NL" baseline="0" err="1"/>
              <a:t>Blz</a:t>
            </a:r>
            <a:r>
              <a:rPr lang="nl-NL" baseline="0"/>
              <a:t> 333 Pro </a:t>
            </a:r>
            <a:r>
              <a:rPr lang="nl-NL" baseline="0" err="1"/>
              <a:t>active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954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/>
              <a:t>Alle klinische problemen van het endocriene systeem hebben te maken met verlaagde of verhoogde afgifte hormonen.</a:t>
            </a:r>
          </a:p>
          <a:p>
            <a:r>
              <a:rPr lang="nl-NL" baseline="0"/>
              <a:t>Hetzij door de hypofyse, door de schildklier, door de bijnieren of de pancreas.</a:t>
            </a:r>
            <a:endParaRPr lang="nl-NL"/>
          </a:p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28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28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/>
              <a:t>Blz</a:t>
            </a:r>
            <a:r>
              <a:rPr lang="nl-NL"/>
              <a:t> 339 pathologie - uitleg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126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/>
              <a:t>Blz</a:t>
            </a:r>
            <a:r>
              <a:rPr lang="nl-NL"/>
              <a:t> 339 pathologie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217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/>
          </a:p>
          <a:p>
            <a:r>
              <a:rPr lang="nl-NL" baseline="0" err="1"/>
              <a:t>Blz</a:t>
            </a:r>
            <a:r>
              <a:rPr lang="nl-NL" baseline="0"/>
              <a:t> 340 pathologie</a:t>
            </a:r>
            <a:endParaRPr lang="nl-NL"/>
          </a:p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287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695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905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61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041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69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58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39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07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344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76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85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70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31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32B47-D2FB-40D7-9696-A7DA4DFB93F6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5859C-F550-4847-BFFE-9CEA29DA8C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39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annotation_id=annotation_135366&amp;feature=iv&amp;src_vid=Cagna0600pY&amp;v=g08qoOShR2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nnotation_id=annotation_187781&amp;feature=iv&amp;src_vid=RUMuhvZqKCo&amp;v=qdQ5_ZZ1d_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WWZAszS4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4"/>
            <a:ext cx="5537200" cy="55372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chemeClr val="tx2"/>
                </a:solidFill>
              </a:rPr>
              <a:t>Endocrien systeem</a:t>
            </a:r>
          </a:p>
        </p:txBody>
      </p:sp>
    </p:spTree>
    <p:extLst>
      <p:ext uri="{BB962C8B-B14F-4D97-AF65-F5344CB8AC3E}">
        <p14:creationId xmlns:p14="http://schemas.microsoft.com/office/powerpoint/2010/main" val="4100228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chemeClr val="tx2"/>
                </a:solidFill>
              </a:rPr>
              <a:t>Hyperthyreoïdie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757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44134"/>
            <a:ext cx="562356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chemeClr val="tx2"/>
                </a:solidFill>
              </a:rPr>
              <a:t>Hypothyreoïdie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35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chemeClr val="tx2"/>
                </a:solidFill>
              </a:rPr>
              <a:t>Struma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49224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31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>
                <a:solidFill>
                  <a:schemeClr val="tx2"/>
                </a:solidFill>
              </a:rPr>
              <a:t>Klinische problemen van de bijnieren</a:t>
            </a:r>
            <a:endParaRPr lang="nl-NL" b="1" u="sng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  <a:p>
            <a:r>
              <a:rPr lang="nl-NL"/>
              <a:t>Syndroom van </a:t>
            </a:r>
            <a:r>
              <a:rPr lang="nl-NL" err="1"/>
              <a:t>Cushing</a:t>
            </a:r>
            <a:endParaRPr lang="nl-NL"/>
          </a:p>
          <a:p>
            <a:r>
              <a:rPr lang="nl-NL"/>
              <a:t>Ziekte van Addison</a:t>
            </a:r>
          </a:p>
          <a:p>
            <a:endParaRPr lang="nl-NL"/>
          </a:p>
          <a:p>
            <a:r>
              <a:rPr lang="nl-NL"/>
              <a:t>Zoek hier zelf weer de verdieping over op vanuit je boeken</a:t>
            </a:r>
          </a:p>
        </p:txBody>
      </p:sp>
    </p:spTree>
    <p:extLst>
      <p:ext uri="{BB962C8B-B14F-4D97-AF65-F5344CB8AC3E}">
        <p14:creationId xmlns:p14="http://schemas.microsoft.com/office/powerpoint/2010/main" val="957949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err="1">
                <a:solidFill>
                  <a:schemeClr val="tx2"/>
                </a:solidFill>
              </a:rPr>
              <a:t>Cushing</a:t>
            </a:r>
            <a:r>
              <a:rPr lang="nl-NL" b="1">
                <a:solidFill>
                  <a:schemeClr val="tx2"/>
                </a:solidFill>
              </a:rPr>
              <a:t> syndroom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192" y="1340768"/>
            <a:ext cx="3442335" cy="487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57438"/>
            <a:ext cx="2773680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807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chemeClr val="tx2"/>
                </a:solidFill>
              </a:rPr>
              <a:t>Ziekte van Addison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098030" cy="533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641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chemeClr val="tx2"/>
                </a:solidFill>
              </a:rPr>
              <a:t>Observaties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/>
              <a:t>RR en HF</a:t>
            </a:r>
          </a:p>
          <a:p>
            <a:r>
              <a:rPr lang="nl-NL"/>
              <a:t>Diurese en vochtbalans</a:t>
            </a:r>
          </a:p>
          <a:p>
            <a:r>
              <a:rPr lang="nl-NL"/>
              <a:t>Gewicht</a:t>
            </a:r>
          </a:p>
          <a:p>
            <a:r>
              <a:rPr lang="nl-NL"/>
              <a:t>Algemeen welzijn</a:t>
            </a:r>
          </a:p>
          <a:p>
            <a:endParaRPr lang="nl-NL"/>
          </a:p>
          <a:p>
            <a:r>
              <a:rPr lang="nl-NL" err="1"/>
              <a:t>Labwaarden</a:t>
            </a:r>
            <a:r>
              <a:rPr lang="nl-NL"/>
              <a:t>: spiegels hormonen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603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chemeClr val="tx2"/>
                </a:solidFill>
              </a:rPr>
              <a:t>Link schildklier problemen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>
                <a:hlinkClick r:id="rId2"/>
              </a:rPr>
              <a:t>https://www.youtube.com/watch?annotation_id=annotation_135366&amp;feature=iv&amp;src_vid=Cagna0600pY&amp;v=g08qoOShR28</a:t>
            </a: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3178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b="1">
                <a:solidFill>
                  <a:schemeClr val="tx2"/>
                </a:solidFill>
              </a:rPr>
            </a:br>
            <a:r>
              <a:rPr lang="nl-NL" b="1">
                <a:solidFill>
                  <a:schemeClr val="tx2"/>
                </a:solidFill>
              </a:rPr>
              <a:t>Klinische problemen van de pancreas</a:t>
            </a:r>
            <a:br>
              <a:rPr lang="nl-NL" b="1">
                <a:solidFill>
                  <a:schemeClr val="tx2"/>
                </a:solidFill>
              </a:rPr>
            </a:br>
            <a:endParaRPr lang="nl-NL" b="1" u="sng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Diabetes mellitus type 1</a:t>
            </a:r>
          </a:p>
          <a:p>
            <a:endParaRPr lang="nl-NL"/>
          </a:p>
          <a:p>
            <a:r>
              <a:rPr lang="nl-NL">
                <a:hlinkClick r:id="rId3"/>
              </a:rPr>
              <a:t>https://www.youtube.com/watch?annotation_id=annotation_187781&amp;feature=iv&amp;src_vid=RUMuhvZqKCo&amp;v=qdQ5_ZZ1d_Y</a:t>
            </a: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208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3523" y="274638"/>
            <a:ext cx="7613277" cy="369795"/>
          </a:xfrm>
        </p:spPr>
        <p:txBody>
          <a:bodyPr>
            <a:normAutofit fontScale="90000"/>
          </a:bodyPr>
          <a:lstStyle/>
          <a:p>
            <a:r>
              <a:rPr lang="nl-NL">
                <a:cs typeface="Calibri"/>
              </a:rPr>
              <a:t>Insuline en glucagon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6141" y="1417966"/>
            <a:ext cx="7960659" cy="47081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Insuline en glucagon werken als antagonisten:</a:t>
            </a:r>
          </a:p>
          <a:p>
            <a:pPr marL="0" indent="0">
              <a:buNone/>
            </a:pPr>
            <a:r>
              <a:rPr lang="nl-NL"/>
              <a:t>    ze houden de glucosespiegel in evenwicht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Insuline zorgt ervoor dat glucose wordt opgenomen in de cellen, voorkomt zo dat eiwitten en vetten worden verbruikt </a:t>
            </a:r>
          </a:p>
          <a:p>
            <a:r>
              <a:rPr lang="nl-NL"/>
              <a:t>Glucagon zet glycogeen (lever) om in glucose</a:t>
            </a:r>
          </a:p>
          <a:p>
            <a:endParaRPr lang="nl-NL" i="1"/>
          </a:p>
        </p:txBody>
      </p:sp>
    </p:spTree>
    <p:extLst>
      <p:ext uri="{BB962C8B-B14F-4D97-AF65-F5344CB8AC3E}">
        <p14:creationId xmlns:p14="http://schemas.microsoft.com/office/powerpoint/2010/main" val="80317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+mj-lt"/>
                <a:cs typeface="+mj-lt"/>
              </a:rPr>
              <a:t>Het </a:t>
            </a:r>
            <a:r>
              <a:rPr lang="en-US" err="1">
                <a:ea typeface="+mj-lt"/>
                <a:cs typeface="+mj-lt"/>
              </a:rPr>
              <a:t>gebruik</a:t>
            </a:r>
            <a:r>
              <a:rPr lang="en-US">
                <a:ea typeface="+mj-lt"/>
                <a:cs typeface="+mj-lt"/>
              </a:rPr>
              <a:t> van de </a:t>
            </a:r>
            <a:r>
              <a:rPr lang="en-US" err="1">
                <a:ea typeface="+mj-lt"/>
                <a:cs typeface="+mj-lt"/>
              </a:rPr>
              <a:t>volgende</a:t>
            </a:r>
            <a:r>
              <a:rPr lang="en-US">
                <a:ea typeface="+mj-lt"/>
                <a:cs typeface="+mj-lt"/>
              </a:rPr>
              <a:t> </a:t>
            </a:r>
            <a:r>
              <a:rPr lang="en-US" err="1">
                <a:ea typeface="+mj-lt"/>
                <a:cs typeface="+mj-lt"/>
              </a:rPr>
              <a:t>middelen</a:t>
            </a:r>
            <a:r>
              <a:rPr lang="en-US">
                <a:ea typeface="+mj-lt"/>
                <a:cs typeface="+mj-lt"/>
              </a:rPr>
              <a:t>: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r>
              <a:rPr lang="nl-NL"/>
              <a:t>3 O’S</a:t>
            </a:r>
            <a:endParaRPr lang="nl-NL">
              <a:cs typeface="Calibri"/>
            </a:endParaRPr>
          </a:p>
          <a:p>
            <a:r>
              <a:rPr lang="nl-NL"/>
              <a:t>Zes stappen </a:t>
            </a:r>
          </a:p>
          <a:p>
            <a:r>
              <a:rPr lang="nl-NL"/>
              <a:t>SBAR</a:t>
            </a:r>
          </a:p>
          <a:p>
            <a:r>
              <a:rPr lang="nl-NL"/>
              <a:t>EWS</a:t>
            </a:r>
          </a:p>
          <a:p>
            <a:r>
              <a:rPr lang="nl-NL">
                <a:cs typeface="Calibri"/>
              </a:rPr>
              <a:t>studieboeken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986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09" y="2724150"/>
            <a:ext cx="62293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chemeClr val="tx2"/>
                </a:solidFill>
              </a:rPr>
              <a:t>Vitale dreiging DM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nl-NL"/>
              <a:t>Diabetesontregelingen</a:t>
            </a:r>
          </a:p>
          <a:p>
            <a:pPr marL="0" indent="0">
              <a:buNone/>
            </a:pPr>
            <a:r>
              <a:rPr lang="nl-NL"/>
              <a:t>    - </a:t>
            </a:r>
            <a:r>
              <a:rPr lang="nl-NL" err="1"/>
              <a:t>Hyperglycemie</a:t>
            </a:r>
            <a:endParaRPr lang="nl-NL"/>
          </a:p>
          <a:p>
            <a:pPr marL="0" indent="0">
              <a:buNone/>
            </a:pPr>
            <a:r>
              <a:rPr lang="nl-NL"/>
              <a:t>    - </a:t>
            </a:r>
            <a:r>
              <a:rPr lang="nl-NL" err="1"/>
              <a:t>Hypoglycemie</a:t>
            </a:r>
            <a:endParaRPr lang="nl-NL"/>
          </a:p>
          <a:p>
            <a:pPr marL="0" indent="0">
              <a:buNone/>
            </a:pPr>
            <a:r>
              <a:rPr lang="nl-NL"/>
              <a:t>    - Diabetische </a:t>
            </a:r>
          </a:p>
          <a:p>
            <a:pPr marL="0" indent="0">
              <a:buNone/>
            </a:pPr>
            <a:r>
              <a:rPr lang="nl-NL"/>
              <a:t>       ketoacidose</a:t>
            </a:r>
          </a:p>
          <a:p>
            <a:endParaRPr lang="nl-NL"/>
          </a:p>
          <a:p>
            <a:pPr marL="0" indent="0">
              <a:buNone/>
            </a:pPr>
            <a:r>
              <a:rPr lang="nl-NL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033050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Vitale </a:t>
            </a:r>
            <a:r>
              <a:rPr lang="en-US" b="1" err="1">
                <a:solidFill>
                  <a:schemeClr val="accent1"/>
                </a:solidFill>
              </a:rPr>
              <a:t>dreiging</a:t>
            </a:r>
            <a:r>
              <a:rPr lang="en-US" b="1">
                <a:solidFill>
                  <a:schemeClr val="accent1"/>
                </a:solidFill>
              </a:rPr>
              <a:t> DM</a:t>
            </a:r>
            <a:endParaRPr lang="nl-NL" b="1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Pathologie</a:t>
            </a:r>
            <a:r>
              <a:rPr lang="en-US"/>
              <a:t> </a:t>
            </a:r>
            <a:r>
              <a:rPr lang="en-US" err="1"/>
              <a:t>boek</a:t>
            </a:r>
            <a:r>
              <a:rPr lang="en-US"/>
              <a:t> </a:t>
            </a:r>
            <a:r>
              <a:rPr lang="en-US" err="1"/>
              <a:t>geeft</a:t>
            </a:r>
            <a:r>
              <a:rPr lang="en-US"/>
              <a:t> </a:t>
            </a:r>
            <a:r>
              <a:rPr lang="en-US" err="1"/>
              <a:t>ook</a:t>
            </a:r>
            <a:r>
              <a:rPr lang="en-US"/>
              <a:t> de </a:t>
            </a:r>
            <a:r>
              <a:rPr lang="en-US" err="1"/>
              <a:t>gevolgen</a:t>
            </a:r>
            <a:r>
              <a:rPr lang="en-US"/>
              <a:t> van diabetes </a:t>
            </a:r>
            <a:r>
              <a:rPr lang="en-US" err="1"/>
              <a:t>aan</a:t>
            </a:r>
            <a:r>
              <a:rPr lang="en-US"/>
              <a:t> –</a:t>
            </a:r>
          </a:p>
          <a:p>
            <a:pPr marL="0" indent="0">
              <a:buNone/>
            </a:pPr>
            <a:r>
              <a:rPr lang="en-US"/>
              <a:t>      </a:t>
            </a:r>
            <a:r>
              <a:rPr lang="en-US" err="1"/>
              <a:t>nefropathie</a:t>
            </a:r>
            <a:r>
              <a:rPr lang="en-US"/>
              <a:t>, hart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vaatziekten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2600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chemeClr val="tx2"/>
                </a:solidFill>
              </a:rPr>
              <a:t>Vitale dreigingen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nl-NL"/>
              <a:t>Diabetesontregelingen</a:t>
            </a:r>
          </a:p>
          <a:p>
            <a:r>
              <a:rPr lang="nl-NL"/>
              <a:t>Myxoedeem coma</a:t>
            </a:r>
          </a:p>
          <a:p>
            <a:r>
              <a:rPr lang="nl-NL"/>
              <a:t>Addison crisis</a:t>
            </a:r>
          </a:p>
          <a:p>
            <a:endParaRPr lang="nl-NL"/>
          </a:p>
          <a:p>
            <a:pPr marL="0" indent="0">
              <a:buNone/>
            </a:pPr>
            <a:r>
              <a:rPr lang="nl-NL"/>
              <a:t>	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8838"/>
            <a:ext cx="34861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606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chemeClr val="tx2"/>
                </a:solidFill>
              </a:rPr>
              <a:t>Myxoedeem coma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5141" y="199465"/>
            <a:ext cx="8240806" cy="48063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>
                <a:cs typeface="Calibri"/>
              </a:rPr>
              <a:t>Zoek infor</a:t>
            </a:r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5245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124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2736"/>
            <a:ext cx="4495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chemeClr val="tx2"/>
                </a:solidFill>
              </a:rPr>
              <a:t>Addison crisis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94964" y="165847"/>
            <a:ext cx="6391836" cy="51425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>
                <a:cs typeface="Calibri"/>
              </a:rPr>
              <a:t>Addison crisis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03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chemeClr val="tx2"/>
                </a:solidFill>
              </a:rPr>
              <a:t>Theorie endocrien systeem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r>
              <a:rPr lang="nl-NL"/>
              <a:t>Lees je theorieboeken anatomie en pathologie goed door</a:t>
            </a:r>
            <a:endParaRPr lang="en-US" sz="3200" b="1"/>
          </a:p>
          <a:p>
            <a:pPr marL="2286000" lvl="5" indent="0">
              <a:buNone/>
            </a:pPr>
            <a:r>
              <a:rPr lang="en-US" sz="3200" b="1"/>
              <a:t>                         </a:t>
            </a:r>
            <a:endParaRPr lang="nl-NL" sz="3200" b="1"/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520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615505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b="1">
                <a:solidFill>
                  <a:schemeClr val="tx2"/>
                </a:solidFill>
              </a:rPr>
              <a:t>Hypofysehormonen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nl-NL">
                <a:hlinkClick r:id="rId3"/>
              </a:rPr>
              <a:t>https://www.youtube.com/watch?v=RYWWZAszS4k</a:t>
            </a: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>
                <a:solidFill>
                  <a:schemeClr val="tx2"/>
                </a:solidFill>
              </a:rPr>
              <a:t>Endocrien</a:t>
            </a:r>
            <a:r>
              <a:rPr lang="en-US" b="1">
                <a:solidFill>
                  <a:schemeClr val="tx2"/>
                </a:solidFill>
              </a:rPr>
              <a:t> </a:t>
            </a:r>
            <a:r>
              <a:rPr lang="en-US" b="1" err="1">
                <a:solidFill>
                  <a:schemeClr val="tx2"/>
                </a:solidFill>
              </a:rPr>
              <a:t>systeem</a:t>
            </a:r>
            <a:r>
              <a:rPr lang="en-US" b="1">
                <a:solidFill>
                  <a:schemeClr val="tx2"/>
                </a:solidFill>
              </a:rPr>
              <a:t> </a:t>
            </a:r>
            <a:endParaRPr lang="nl-NL" b="1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09" y="1109662"/>
            <a:ext cx="3562350" cy="574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63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>
                <a:solidFill>
                  <a:schemeClr val="tx2"/>
                </a:solidFill>
              </a:rPr>
              <a:t>Endocrien systeem – </a:t>
            </a:r>
            <a:br>
              <a:rPr lang="nl-NL" b="1">
                <a:solidFill>
                  <a:schemeClr val="tx2"/>
                </a:solidFill>
              </a:rPr>
            </a:br>
            <a:r>
              <a:rPr lang="nl-NL" b="1">
                <a:solidFill>
                  <a:schemeClr val="tx2"/>
                </a:solidFill>
              </a:rPr>
              <a:t>relatie met andere orgaansystemen: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/>
              <a:t>Ademhaling</a:t>
            </a:r>
          </a:p>
          <a:p>
            <a:r>
              <a:rPr lang="nl-NL"/>
              <a:t>Circulatie</a:t>
            </a:r>
          </a:p>
          <a:p>
            <a:r>
              <a:rPr lang="nl-NL"/>
              <a:t>Bloed </a:t>
            </a:r>
          </a:p>
          <a:p>
            <a:r>
              <a:rPr lang="nl-NL"/>
              <a:t>Vocht en elektrolytenbalans</a:t>
            </a:r>
          </a:p>
          <a:p>
            <a:r>
              <a:rPr lang="nl-NL"/>
              <a:t>Neurologisch systeem</a:t>
            </a:r>
          </a:p>
          <a:p>
            <a:r>
              <a:rPr lang="nl-NL"/>
              <a:t>Thermoregulatiesysteem</a:t>
            </a:r>
          </a:p>
          <a:p>
            <a:r>
              <a:rPr lang="nl-NL"/>
              <a:t>Afweersysteem </a:t>
            </a:r>
          </a:p>
          <a:p>
            <a:r>
              <a:rPr lang="nl-NL"/>
              <a:t>Digestief systeem</a:t>
            </a:r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3543300" cy="199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568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>
                <a:solidFill>
                  <a:schemeClr val="tx2"/>
                </a:solidFill>
              </a:rPr>
              <a:t>Klinische problemen van de hypofyse</a:t>
            </a:r>
            <a:endParaRPr lang="nl-NL" b="1" u="sng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  <a:p>
            <a:r>
              <a:rPr lang="nl-NL" b="1" err="1"/>
              <a:t>Acromegalie</a:t>
            </a:r>
            <a:r>
              <a:rPr lang="nl-NL"/>
              <a:t> door een overmatige productie van het groeihormoon</a:t>
            </a:r>
          </a:p>
          <a:p>
            <a:r>
              <a:rPr lang="nl-NL" b="1"/>
              <a:t>Dwerggroei </a:t>
            </a:r>
            <a:r>
              <a:rPr lang="nl-NL"/>
              <a:t>door een te lage productie van het groeihormoon</a:t>
            </a:r>
          </a:p>
          <a:p>
            <a:pPr marL="0" indent="0">
              <a:buNone/>
            </a:pPr>
            <a:endParaRPr lang="nl-NL"/>
          </a:p>
          <a:p>
            <a:r>
              <a:rPr lang="nl-NL" b="1"/>
              <a:t>Diabetes insipidus </a:t>
            </a:r>
            <a:r>
              <a:rPr lang="nl-NL"/>
              <a:t>door een te lage afgifte van ADH</a:t>
            </a:r>
          </a:p>
        </p:txBody>
      </p:sp>
    </p:spTree>
    <p:extLst>
      <p:ext uri="{BB962C8B-B14F-4D97-AF65-F5344CB8AC3E}">
        <p14:creationId xmlns:p14="http://schemas.microsoft.com/office/powerpoint/2010/main" val="45901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667250" cy="33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03315"/>
            <a:ext cx="46672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926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>
                <a:solidFill>
                  <a:schemeClr val="tx2"/>
                </a:solidFill>
              </a:rPr>
              <a:t>Klinische problemen van de schildklier</a:t>
            </a:r>
            <a:endParaRPr lang="nl-NL" b="1" u="sng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  <a:p>
            <a:r>
              <a:rPr lang="nl-NL"/>
              <a:t>Hyperthyreoïdie</a:t>
            </a:r>
          </a:p>
          <a:p>
            <a:r>
              <a:rPr lang="nl-NL"/>
              <a:t>Hypothyreoïdie</a:t>
            </a:r>
          </a:p>
          <a:p>
            <a:r>
              <a:rPr lang="nl-NL"/>
              <a:t>Struma</a:t>
            </a:r>
          </a:p>
          <a:p>
            <a:endParaRPr lang="nl-NL"/>
          </a:p>
          <a:p>
            <a:r>
              <a:rPr lang="nl-NL"/>
              <a:t>Zoek hier zelf de verdieping op vanuit je boeken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2220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1BCB85B8D1614286DC6B7B1DA2CF9E" ma:contentTypeVersion="12" ma:contentTypeDescription="Een nieuw document maken." ma:contentTypeScope="" ma:versionID="1dbb7f1729c474d1099ede623d56c4c9">
  <xsd:schema xmlns:xsd="http://www.w3.org/2001/XMLSchema" xmlns:xs="http://www.w3.org/2001/XMLSchema" xmlns:p="http://schemas.microsoft.com/office/2006/metadata/properties" xmlns:ns2="bf385a6f-3a74-47d8-a834-7fe92f75f03b" xmlns:ns3="9c86e04f-89d3-4842-bf6b-65d36f52c296" targetNamespace="http://schemas.microsoft.com/office/2006/metadata/properties" ma:root="true" ma:fieldsID="f7ea8678fbbe1e59c4a3f37b794f9e89" ns2:_="" ns3:_="">
    <xsd:import namespace="bf385a6f-3a74-47d8-a834-7fe92f75f03b"/>
    <xsd:import namespace="9c86e04f-89d3-4842-bf6b-65d36f52c296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85a6f-3a74-47d8-a834-7fe92f75f03b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6e04f-89d3-4842-bf6b-65d36f52c2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E9241D-BDAB-4C1C-A577-B6EF5907DB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CC2338-A3CA-4091-9191-BF977168CD7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FDCCE14-361B-4FB0-B718-6A60801DA96F}">
  <ds:schemaRefs>
    <ds:schemaRef ds:uri="9c86e04f-89d3-4842-bf6b-65d36f52c296"/>
    <ds:schemaRef ds:uri="bf385a6f-3a74-47d8-a834-7fe92f75f0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24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Kantoorthema</vt:lpstr>
      <vt:lpstr>Endocrien systeem</vt:lpstr>
      <vt:lpstr>Het gebruik van de volgende middelen:</vt:lpstr>
      <vt:lpstr>Theorie endocrien systeem</vt:lpstr>
      <vt:lpstr>Hypofysehormonen</vt:lpstr>
      <vt:lpstr>Endocrien systeem </vt:lpstr>
      <vt:lpstr>Endocrien systeem –  relatie met andere orgaansystemen:</vt:lpstr>
      <vt:lpstr>Klinische problemen van de hypofyse</vt:lpstr>
      <vt:lpstr>PowerPoint Presentation</vt:lpstr>
      <vt:lpstr>Klinische problemen van de schildklier</vt:lpstr>
      <vt:lpstr>Hyperthyreoïdie </vt:lpstr>
      <vt:lpstr>Hypothyreoïdie </vt:lpstr>
      <vt:lpstr>Struma </vt:lpstr>
      <vt:lpstr>Klinische problemen van de bijnieren</vt:lpstr>
      <vt:lpstr>Cushing syndroom</vt:lpstr>
      <vt:lpstr>Ziekte van Addison</vt:lpstr>
      <vt:lpstr>Observaties</vt:lpstr>
      <vt:lpstr>Link schildklier problemen</vt:lpstr>
      <vt:lpstr> Klinische problemen van de pancreas </vt:lpstr>
      <vt:lpstr>Insuline en glucagon</vt:lpstr>
      <vt:lpstr>Vitale dreiging DM</vt:lpstr>
      <vt:lpstr>Vitale dreiging DM</vt:lpstr>
      <vt:lpstr>Vitale dreigingen</vt:lpstr>
      <vt:lpstr>Myxoedeem coma </vt:lpstr>
      <vt:lpstr>Addison crisis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Thermoregulatiesysteem</dc:title>
  <dc:creator>Visser,M.</dc:creator>
  <cp:revision>1</cp:revision>
  <dcterms:created xsi:type="dcterms:W3CDTF">2015-11-09T12:15:21Z</dcterms:created>
  <dcterms:modified xsi:type="dcterms:W3CDTF">2022-04-06T13:49:08Z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0x010100001BCB85B8D1614286DC6B7B1DA2CF9E</vt:lpwstr>
  </property>
</Properties>
</file>